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D3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7" d="100"/>
          <a:sy n="87" d="100"/>
        </p:scale>
        <p:origin x="69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12/4/2023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12/4/2023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12/4/2023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12/4/2023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12/4/2023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12/4/2023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12/4/2023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12/4/2023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12/4/2023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12/4/2023</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12/4/2023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12/4/2023</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1"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r" defTabSz="914400" rtl="1"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r" defTabSz="914400" rtl="1"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630F4-1EA2-A892-C934-AEACCF7AE0D7}"/>
              </a:ext>
            </a:extLst>
          </p:cNvPr>
          <p:cNvSpPr>
            <a:spLocks noGrp="1"/>
          </p:cNvSpPr>
          <p:nvPr>
            <p:ph type="ctrTitle"/>
          </p:nvPr>
        </p:nvSpPr>
        <p:spPr/>
        <p:txBody>
          <a:bodyPr/>
          <a:lstStyle/>
          <a:p>
            <a:pPr algn="ctr"/>
            <a:r>
              <a:rPr lang="fa-IR" dirty="0"/>
              <a:t>بسم الله الرحمن الرحیم</a:t>
            </a:r>
          </a:p>
        </p:txBody>
      </p:sp>
      <p:sp>
        <p:nvSpPr>
          <p:cNvPr id="3" name="Subtitle 2">
            <a:extLst>
              <a:ext uri="{FF2B5EF4-FFF2-40B4-BE49-F238E27FC236}">
                <a16:creationId xmlns:a16="http://schemas.microsoft.com/office/drawing/2014/main" id="{EC2B1770-7366-FF51-69AA-291B23D05AD6}"/>
              </a:ext>
            </a:extLst>
          </p:cNvPr>
          <p:cNvSpPr>
            <a:spLocks noGrp="1"/>
          </p:cNvSpPr>
          <p:nvPr>
            <p:ph type="subTitle" idx="1"/>
          </p:nvPr>
        </p:nvSpPr>
        <p:spPr/>
        <p:txBody>
          <a:bodyPr/>
          <a:lstStyle/>
          <a:p>
            <a:pPr algn="ctr"/>
            <a:r>
              <a:rPr lang="fa-IR" dirty="0">
                <a:solidFill>
                  <a:schemeClr val="accent1"/>
                </a:solidFill>
              </a:rPr>
              <a:t>دکتر مرضیه شاکری متخصص پاتولوژی و علوم آزمایشگاهی</a:t>
            </a:r>
          </a:p>
        </p:txBody>
      </p:sp>
    </p:spTree>
    <p:extLst>
      <p:ext uri="{BB962C8B-B14F-4D97-AF65-F5344CB8AC3E}">
        <p14:creationId xmlns:p14="http://schemas.microsoft.com/office/powerpoint/2010/main" val="1787180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67F11-2441-1F03-82C7-872C30267123}"/>
              </a:ext>
            </a:extLst>
          </p:cNvPr>
          <p:cNvSpPr>
            <a:spLocks noGrp="1"/>
          </p:cNvSpPr>
          <p:nvPr>
            <p:ph type="title"/>
          </p:nvPr>
        </p:nvSpPr>
        <p:spPr/>
        <p:txBody>
          <a:bodyPr>
            <a:normAutofit/>
          </a:bodyPr>
          <a:lstStyle/>
          <a:p>
            <a:pPr algn="ctr"/>
            <a:r>
              <a:rPr lang="fa-IR" sz="4000" b="1" dirty="0">
                <a:solidFill>
                  <a:schemeClr val="accent1"/>
                </a:solidFill>
                <a:effectLst/>
                <a:latin typeface="vazir"/>
              </a:rPr>
              <a:t>عوامل بروز مقاومت میکروبی</a:t>
            </a:r>
            <a:br>
              <a:rPr lang="fa-IR" sz="2800" b="1" dirty="0">
                <a:solidFill>
                  <a:schemeClr val="accent1"/>
                </a:solidFill>
              </a:rPr>
            </a:br>
            <a:endParaRPr lang="fa-IR" sz="2800" dirty="0">
              <a:solidFill>
                <a:schemeClr val="accent1"/>
              </a:solidFill>
            </a:endParaRPr>
          </a:p>
        </p:txBody>
      </p:sp>
      <p:sp>
        <p:nvSpPr>
          <p:cNvPr id="3" name="Content Placeholder 2">
            <a:extLst>
              <a:ext uri="{FF2B5EF4-FFF2-40B4-BE49-F238E27FC236}">
                <a16:creationId xmlns:a16="http://schemas.microsoft.com/office/drawing/2014/main" id="{6C76BA46-5C18-31D7-CF7B-C5A94153441A}"/>
              </a:ext>
            </a:extLst>
          </p:cNvPr>
          <p:cNvSpPr>
            <a:spLocks noGrp="1"/>
          </p:cNvSpPr>
          <p:nvPr>
            <p:ph idx="1"/>
          </p:nvPr>
        </p:nvSpPr>
        <p:spPr/>
        <p:txBody>
          <a:bodyPr/>
          <a:lstStyle/>
          <a:p>
            <a:r>
              <a:rPr lang="fa-IR" sz="2800" dirty="0">
                <a:effectLst/>
                <a:latin typeface="vazir"/>
              </a:rPr>
              <a:t>استفاده نابه‌جا و بیش از حد از داروهای آنتی‌میکروبیال در انسان‌ها، حیوانات و گیاهان به عنوان اولین علت محسوب می‌شود</a:t>
            </a:r>
            <a:endParaRPr lang="fa-IR" sz="2800" dirty="0"/>
          </a:p>
          <a:p>
            <a:r>
              <a:rPr lang="fa-IR" sz="2800" dirty="0">
                <a:effectLst/>
                <a:latin typeface="vazir"/>
              </a:rPr>
              <a:t>تجویز و مصرف غیرمنطقی داروها و عدم توجه بیماران به درمان توصیه شده پزشک معالج و خود درمانی از دیگر علل بروز مقاوت میکروبی میباشد</a:t>
            </a:r>
            <a:endParaRPr lang="fa-IR" sz="2800" dirty="0"/>
          </a:p>
          <a:p>
            <a:endParaRPr lang="fa-IR" dirty="0"/>
          </a:p>
        </p:txBody>
      </p:sp>
    </p:spTree>
    <p:extLst>
      <p:ext uri="{BB962C8B-B14F-4D97-AF65-F5344CB8AC3E}">
        <p14:creationId xmlns:p14="http://schemas.microsoft.com/office/powerpoint/2010/main" val="11318594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0C165-AACC-7022-DDDA-68D6165EEC66}"/>
              </a:ext>
            </a:extLst>
          </p:cNvPr>
          <p:cNvSpPr>
            <a:spLocks noGrp="1"/>
          </p:cNvSpPr>
          <p:nvPr>
            <p:ph type="title"/>
          </p:nvPr>
        </p:nvSpPr>
        <p:spPr>
          <a:xfrm>
            <a:off x="1097280" y="263527"/>
            <a:ext cx="10058400" cy="1450757"/>
          </a:xfrm>
        </p:spPr>
        <p:txBody>
          <a:bodyPr>
            <a:normAutofit/>
          </a:bodyPr>
          <a:lstStyle/>
          <a:p>
            <a:pPr algn="ctr"/>
            <a:r>
              <a:rPr lang="fa-IR" sz="4000" b="1" dirty="0">
                <a:solidFill>
                  <a:schemeClr val="accent1"/>
                </a:solidFill>
                <a:effectLst/>
                <a:latin typeface="vazir"/>
              </a:rPr>
              <a:t>عوامل بروز مقاومت میکروبی</a:t>
            </a:r>
            <a:br>
              <a:rPr lang="fa-IR" sz="4000" b="1" dirty="0">
                <a:solidFill>
                  <a:schemeClr val="accent1"/>
                </a:solidFill>
                <a:effectLst/>
                <a:latin typeface="vazir"/>
              </a:rPr>
            </a:br>
            <a:endParaRPr lang="fa-IR" sz="4000" dirty="0"/>
          </a:p>
        </p:txBody>
      </p:sp>
      <p:sp>
        <p:nvSpPr>
          <p:cNvPr id="3" name="Content Placeholder 2">
            <a:extLst>
              <a:ext uri="{FF2B5EF4-FFF2-40B4-BE49-F238E27FC236}">
                <a16:creationId xmlns:a16="http://schemas.microsoft.com/office/drawing/2014/main" id="{89CF26CF-98E2-92CD-1454-E6EED84533BE}"/>
              </a:ext>
            </a:extLst>
          </p:cNvPr>
          <p:cNvSpPr>
            <a:spLocks noGrp="1"/>
          </p:cNvSpPr>
          <p:nvPr>
            <p:ph idx="1"/>
          </p:nvPr>
        </p:nvSpPr>
        <p:spPr/>
        <p:txBody>
          <a:bodyPr/>
          <a:lstStyle/>
          <a:p>
            <a:r>
              <a:rPr lang="fa-IR" sz="2800" dirty="0">
                <a:effectLst/>
                <a:latin typeface="vazir"/>
              </a:rPr>
              <a:t>استفاده غیرمنطقی از آنتی‌بیوتیک‌ها برای بیماری‌های ویروسی نظیر کووید19، آنفلوانزا و سرماخوردگی منجر به بروز افزایش مقاومت میکروبی میشود : در بیماری‌های ویروسی صرفا زمانی مجاز به تجویز آنتی‌بیوتیک در بیمار هستیم که همزمان عفونت باکتریایی وجود داشته باشد</a:t>
            </a:r>
            <a:endParaRPr lang="fa-IR" sz="2800" dirty="0"/>
          </a:p>
          <a:p>
            <a:endParaRPr lang="fa-IR" dirty="0"/>
          </a:p>
        </p:txBody>
      </p:sp>
    </p:spTree>
    <p:extLst>
      <p:ext uri="{BB962C8B-B14F-4D97-AF65-F5344CB8AC3E}">
        <p14:creationId xmlns:p14="http://schemas.microsoft.com/office/powerpoint/2010/main" val="456465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7E407-E99E-2C5D-D435-44A2522B9D7C}"/>
              </a:ext>
            </a:extLst>
          </p:cNvPr>
          <p:cNvSpPr>
            <a:spLocks noGrp="1"/>
          </p:cNvSpPr>
          <p:nvPr>
            <p:ph type="title"/>
          </p:nvPr>
        </p:nvSpPr>
        <p:spPr/>
        <p:txBody>
          <a:bodyPr/>
          <a:lstStyle/>
          <a:p>
            <a:pPr algn="ctr"/>
            <a:r>
              <a:rPr lang="fa-IR" sz="4000" b="1" dirty="0">
                <a:solidFill>
                  <a:schemeClr val="accent1"/>
                </a:solidFill>
                <a:effectLst/>
                <a:latin typeface="vazir"/>
              </a:rPr>
              <a:t>پیامد افزایش مصرف داروهای آنتی میکروبیال</a:t>
            </a:r>
            <a:br>
              <a:rPr lang="fa-IR" b="1" dirty="0"/>
            </a:br>
            <a:endParaRPr lang="fa-IR" dirty="0"/>
          </a:p>
        </p:txBody>
      </p:sp>
      <p:sp>
        <p:nvSpPr>
          <p:cNvPr id="3" name="Content Placeholder 2">
            <a:extLst>
              <a:ext uri="{FF2B5EF4-FFF2-40B4-BE49-F238E27FC236}">
                <a16:creationId xmlns:a16="http://schemas.microsoft.com/office/drawing/2014/main" id="{F0855542-4512-AAC6-2BAA-9B4F2D24ACCF}"/>
              </a:ext>
            </a:extLst>
          </p:cNvPr>
          <p:cNvSpPr>
            <a:spLocks noGrp="1"/>
          </p:cNvSpPr>
          <p:nvPr>
            <p:ph idx="1"/>
          </p:nvPr>
        </p:nvSpPr>
        <p:spPr/>
        <p:txBody>
          <a:bodyPr>
            <a:noAutofit/>
          </a:bodyPr>
          <a:lstStyle/>
          <a:p>
            <a:r>
              <a:rPr lang="fa-IR" sz="2800" b="0" i="0" dirty="0">
                <a:solidFill>
                  <a:srgbClr val="404040"/>
                </a:solidFill>
                <a:effectLst/>
                <a:latin typeface="Sahel"/>
              </a:rPr>
              <a:t> مقاومت میکروبی</a:t>
            </a:r>
          </a:p>
          <a:p>
            <a:endParaRPr lang="fa-IR" sz="2800" dirty="0">
              <a:solidFill>
                <a:srgbClr val="404040"/>
              </a:solidFill>
              <a:latin typeface="Sahel"/>
            </a:endParaRPr>
          </a:p>
          <a:p>
            <a:r>
              <a:rPr lang="fa-IR" sz="2800" b="0" i="0" dirty="0">
                <a:solidFill>
                  <a:srgbClr val="404040"/>
                </a:solidFill>
                <a:effectLst/>
                <a:latin typeface="Sahel"/>
              </a:rPr>
              <a:t>یکی از شایعترین علل مراجعه کودکان به اورژانس، واکنش‌ها و عوارض ناشی از مصرف آنتی‌بیوتیک‌ها است</a:t>
            </a:r>
          </a:p>
          <a:p>
            <a:endParaRPr lang="fa-IR" sz="2800" dirty="0">
              <a:solidFill>
                <a:srgbClr val="404040"/>
              </a:solidFill>
              <a:latin typeface="Sahel"/>
            </a:endParaRPr>
          </a:p>
          <a:p>
            <a:r>
              <a:rPr lang="fa-IR" sz="2800" b="0" i="0" dirty="0">
                <a:solidFill>
                  <a:srgbClr val="404040"/>
                </a:solidFill>
                <a:effectLst/>
                <a:latin typeface="Sahel"/>
              </a:rPr>
              <a:t>عوارض آنتی‌بیوتیک‌ها شامل جوش و ضایعات پوستی، سرگیجه، حالت تهوع، اسهال و بروز عفونت های قارچی فرصت طلب</a:t>
            </a:r>
          </a:p>
          <a:p>
            <a:pPr marL="0" indent="0">
              <a:buNone/>
            </a:pPr>
            <a:endParaRPr lang="fa-IR" sz="2800" dirty="0">
              <a:solidFill>
                <a:srgbClr val="404040"/>
              </a:solidFill>
              <a:latin typeface="Sahel"/>
            </a:endParaRPr>
          </a:p>
        </p:txBody>
      </p:sp>
    </p:spTree>
    <p:extLst>
      <p:ext uri="{BB962C8B-B14F-4D97-AF65-F5344CB8AC3E}">
        <p14:creationId xmlns:p14="http://schemas.microsoft.com/office/powerpoint/2010/main" val="8631935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F679D-6B78-3D60-F391-53FF6001177D}"/>
              </a:ext>
            </a:extLst>
          </p:cNvPr>
          <p:cNvSpPr>
            <a:spLocks noGrp="1"/>
          </p:cNvSpPr>
          <p:nvPr>
            <p:ph type="title"/>
          </p:nvPr>
        </p:nvSpPr>
        <p:spPr/>
        <p:txBody>
          <a:bodyPr>
            <a:normAutofit/>
          </a:bodyPr>
          <a:lstStyle/>
          <a:p>
            <a:pPr algn="ctr"/>
            <a:r>
              <a:rPr lang="fa-IR" sz="4000" b="1" dirty="0">
                <a:solidFill>
                  <a:schemeClr val="accent1"/>
                </a:solidFill>
                <a:effectLst/>
                <a:latin typeface="vazir"/>
              </a:rPr>
              <a:t>پیامد افزایش مصرف داروهای آنتی میکروبیال</a:t>
            </a:r>
            <a:br>
              <a:rPr lang="fa-IR" sz="4000" b="1" dirty="0">
                <a:solidFill>
                  <a:schemeClr val="accent1"/>
                </a:solidFill>
                <a:effectLst/>
                <a:latin typeface="vazir"/>
              </a:rPr>
            </a:br>
            <a:endParaRPr lang="fa-IR" sz="4000" dirty="0"/>
          </a:p>
        </p:txBody>
      </p:sp>
      <p:sp>
        <p:nvSpPr>
          <p:cNvPr id="3" name="Content Placeholder 2">
            <a:extLst>
              <a:ext uri="{FF2B5EF4-FFF2-40B4-BE49-F238E27FC236}">
                <a16:creationId xmlns:a16="http://schemas.microsoft.com/office/drawing/2014/main" id="{F86A02E6-6654-31B7-92C3-F8A56E3CA41B}"/>
              </a:ext>
            </a:extLst>
          </p:cNvPr>
          <p:cNvSpPr>
            <a:spLocks noGrp="1"/>
          </p:cNvSpPr>
          <p:nvPr>
            <p:ph idx="1"/>
          </p:nvPr>
        </p:nvSpPr>
        <p:spPr/>
        <p:txBody>
          <a:bodyPr>
            <a:normAutofit/>
          </a:bodyPr>
          <a:lstStyle/>
          <a:p>
            <a:r>
              <a:rPr lang="fa-IR" sz="2800" b="0" i="0" dirty="0">
                <a:solidFill>
                  <a:srgbClr val="404040"/>
                </a:solidFill>
                <a:effectLst/>
                <a:latin typeface="Sahel"/>
              </a:rPr>
              <a:t>عفونت کلستریدیوم دیفیسیل و اسهال شدید</a:t>
            </a:r>
          </a:p>
          <a:p>
            <a:endParaRPr lang="fa-IR" sz="2800" dirty="0">
              <a:solidFill>
                <a:srgbClr val="404040"/>
              </a:solidFill>
              <a:latin typeface="Sahel"/>
            </a:endParaRPr>
          </a:p>
          <a:p>
            <a:r>
              <a:rPr lang="fa-IR" sz="2800" b="0" i="0" dirty="0">
                <a:solidFill>
                  <a:srgbClr val="404040"/>
                </a:solidFill>
                <a:effectLst/>
                <a:latin typeface="Sahel"/>
              </a:rPr>
              <a:t>آلرژی شدید و بروز خس‌خس سینه، کهیر، تنگی نفس و شوک آنافیلاکسی</a:t>
            </a:r>
            <a:endParaRPr lang="fa-IR" sz="2800" dirty="0"/>
          </a:p>
        </p:txBody>
      </p:sp>
    </p:spTree>
    <p:extLst>
      <p:ext uri="{BB962C8B-B14F-4D97-AF65-F5344CB8AC3E}">
        <p14:creationId xmlns:p14="http://schemas.microsoft.com/office/powerpoint/2010/main" val="2657472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C7929-AEFD-37A4-441D-151BEE71D39C}"/>
              </a:ext>
            </a:extLst>
          </p:cNvPr>
          <p:cNvSpPr>
            <a:spLocks noGrp="1"/>
          </p:cNvSpPr>
          <p:nvPr>
            <p:ph type="title"/>
          </p:nvPr>
        </p:nvSpPr>
        <p:spPr/>
        <p:txBody>
          <a:bodyPr>
            <a:normAutofit fontScale="90000"/>
          </a:bodyPr>
          <a:lstStyle/>
          <a:p>
            <a:pPr algn="ctr"/>
            <a:br>
              <a:rPr lang="fa-IR" sz="4000" b="1" i="0" dirty="0">
                <a:solidFill>
                  <a:schemeClr val="accent1"/>
                </a:solidFill>
                <a:effectLst/>
                <a:latin typeface="Sahel"/>
              </a:rPr>
            </a:br>
            <a:r>
              <a:rPr lang="fa-IR" sz="4000" b="1" i="0" dirty="0">
                <a:solidFill>
                  <a:schemeClr val="accent1"/>
                </a:solidFill>
                <a:effectLst/>
                <a:latin typeface="Sahel"/>
              </a:rPr>
              <a:t>اقدامات موثر برای پیشگیری و کاهش بروز مقاومت میکروبی</a:t>
            </a:r>
            <a:br>
              <a:rPr lang="fa-IR" sz="4000" b="1" i="0" dirty="0">
                <a:solidFill>
                  <a:schemeClr val="accent1"/>
                </a:solidFill>
                <a:effectLst/>
                <a:latin typeface="Sahel"/>
              </a:rPr>
            </a:br>
            <a:endParaRPr lang="fa-IR" sz="4000" dirty="0">
              <a:solidFill>
                <a:schemeClr val="accent1"/>
              </a:solidFill>
            </a:endParaRPr>
          </a:p>
        </p:txBody>
      </p:sp>
      <p:sp>
        <p:nvSpPr>
          <p:cNvPr id="3" name="Content Placeholder 2">
            <a:extLst>
              <a:ext uri="{FF2B5EF4-FFF2-40B4-BE49-F238E27FC236}">
                <a16:creationId xmlns:a16="http://schemas.microsoft.com/office/drawing/2014/main" id="{AF434721-A9C3-2F4C-DA9D-ECC8D0EFBAD4}"/>
              </a:ext>
            </a:extLst>
          </p:cNvPr>
          <p:cNvSpPr>
            <a:spLocks noGrp="1"/>
          </p:cNvSpPr>
          <p:nvPr>
            <p:ph idx="1"/>
          </p:nvPr>
        </p:nvSpPr>
        <p:spPr/>
        <p:txBody>
          <a:bodyPr/>
          <a:lstStyle/>
          <a:p>
            <a:r>
              <a:rPr lang="fa-IR" sz="2400" b="0" i="0" dirty="0">
                <a:solidFill>
                  <a:srgbClr val="404040"/>
                </a:solidFill>
                <a:effectLst/>
                <a:latin typeface="Sahel"/>
              </a:rPr>
              <a:t>تجویز صحیح دارو توسط پزشک، مصرف صحیح دارو توسط بیمار و پیشگیری از ابتلا به عفونت </a:t>
            </a:r>
          </a:p>
          <a:p>
            <a:endParaRPr lang="fa-IR" sz="2400" dirty="0">
              <a:solidFill>
                <a:srgbClr val="404040"/>
              </a:solidFill>
              <a:latin typeface="Sahel"/>
            </a:endParaRPr>
          </a:p>
          <a:p>
            <a:r>
              <a:rPr lang="fa-IR" sz="2400" b="0" i="0" dirty="0">
                <a:solidFill>
                  <a:srgbClr val="404040"/>
                </a:solidFill>
                <a:effectLst/>
                <a:latin typeface="Sahel"/>
              </a:rPr>
              <a:t>آنتی بیوتیک‌ها حتما باید توسط پزشک و با توجه به وجود یا عدم وجود عفونت و نوع داروی موثر بر عفونت تجویز شود</a:t>
            </a:r>
          </a:p>
          <a:p>
            <a:endParaRPr lang="fa-IR" sz="2400" dirty="0">
              <a:solidFill>
                <a:srgbClr val="404040"/>
              </a:solidFill>
              <a:latin typeface="Sahel"/>
            </a:endParaRPr>
          </a:p>
          <a:p>
            <a:r>
              <a:rPr lang="fa-IR" sz="2400" b="0" i="0" dirty="0">
                <a:solidFill>
                  <a:srgbClr val="404040"/>
                </a:solidFill>
                <a:effectLst/>
                <a:latin typeface="Sahel"/>
              </a:rPr>
              <a:t>هرگز دارو بدون تجویز پزشک مصرف نشود. دوره مصرف دارو طبق تجویز پزشک تا انتها و بهبودی کامل ادامه یابد. دوزهای دارو منظم و سر ساعت مصرف شود تا اثر مطلوب داشته باشند</a:t>
            </a:r>
            <a:endParaRPr lang="fa-IR" sz="2800" dirty="0"/>
          </a:p>
        </p:txBody>
      </p:sp>
    </p:spTree>
    <p:extLst>
      <p:ext uri="{BB962C8B-B14F-4D97-AF65-F5344CB8AC3E}">
        <p14:creationId xmlns:p14="http://schemas.microsoft.com/office/powerpoint/2010/main" val="30862463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A75E5-9D7C-F184-A7A5-440759997E9D}"/>
              </a:ext>
            </a:extLst>
          </p:cNvPr>
          <p:cNvSpPr>
            <a:spLocks noGrp="1"/>
          </p:cNvSpPr>
          <p:nvPr>
            <p:ph type="title"/>
          </p:nvPr>
        </p:nvSpPr>
        <p:spPr/>
        <p:txBody>
          <a:bodyPr>
            <a:normAutofit fontScale="90000"/>
          </a:bodyPr>
          <a:lstStyle/>
          <a:p>
            <a:pPr algn="just"/>
            <a:br>
              <a:rPr lang="fa-IR" sz="4000" b="1" i="0" dirty="0">
                <a:solidFill>
                  <a:schemeClr val="accent1"/>
                </a:solidFill>
                <a:effectLst/>
                <a:latin typeface="Sahel"/>
              </a:rPr>
            </a:br>
            <a:r>
              <a:rPr lang="fa-IR" sz="4000" b="1" i="0" dirty="0">
                <a:solidFill>
                  <a:schemeClr val="accent1"/>
                </a:solidFill>
                <a:effectLst/>
                <a:latin typeface="Sahel"/>
              </a:rPr>
              <a:t>اقدامات موثر برای پیشگیری و کاهش بروز مقاومت میکروبی</a:t>
            </a:r>
            <a:br>
              <a:rPr lang="fa-IR" sz="4000" b="1" i="0" dirty="0">
                <a:solidFill>
                  <a:schemeClr val="accent1"/>
                </a:solidFill>
                <a:effectLst/>
                <a:latin typeface="Sahel"/>
              </a:rPr>
            </a:br>
            <a:br>
              <a:rPr lang="fa-IR" sz="4000" b="1" i="0" dirty="0">
                <a:solidFill>
                  <a:schemeClr val="accent1"/>
                </a:solidFill>
                <a:effectLst/>
                <a:latin typeface="Sahel"/>
              </a:rPr>
            </a:br>
            <a:r>
              <a:rPr lang="fa-IR" sz="2800" b="1" i="0" dirty="0">
                <a:solidFill>
                  <a:schemeClr val="accent1"/>
                </a:solidFill>
                <a:effectLst/>
                <a:latin typeface="Sahel"/>
              </a:rPr>
              <a:t>تاکید بر اهمیت  نحوه صحیح مصرف دارو</a:t>
            </a:r>
            <a:endParaRPr lang="fa-IR" sz="2800" dirty="0">
              <a:solidFill>
                <a:schemeClr val="accent1"/>
              </a:solidFill>
            </a:endParaRPr>
          </a:p>
        </p:txBody>
      </p:sp>
      <p:sp>
        <p:nvSpPr>
          <p:cNvPr id="3" name="Content Placeholder 2">
            <a:extLst>
              <a:ext uri="{FF2B5EF4-FFF2-40B4-BE49-F238E27FC236}">
                <a16:creationId xmlns:a16="http://schemas.microsoft.com/office/drawing/2014/main" id="{D4EBAD76-247E-5C2D-504A-2CAB8D9B4CD3}"/>
              </a:ext>
            </a:extLst>
          </p:cNvPr>
          <p:cNvSpPr>
            <a:spLocks noGrp="1"/>
          </p:cNvSpPr>
          <p:nvPr>
            <p:ph idx="1"/>
          </p:nvPr>
        </p:nvSpPr>
        <p:spPr/>
        <p:txBody>
          <a:bodyPr>
            <a:normAutofit/>
          </a:bodyPr>
          <a:lstStyle/>
          <a:p>
            <a:r>
              <a:rPr lang="fa-IR" sz="2400" i="0" dirty="0">
                <a:solidFill>
                  <a:srgbClr val="404040"/>
                </a:solidFill>
                <a:effectLst/>
                <a:latin typeface="Sahel"/>
              </a:rPr>
              <a:t> افراد از تجویز داروی خود برای دیگران اجتناب کرده و درخصوص نحوه صحیح مصرف داروی آنتی‌میکروبیال از پزشک یا داروساز راهنمایی بخواهید</a:t>
            </a:r>
          </a:p>
          <a:p>
            <a:endParaRPr lang="fa-IR" sz="2400" dirty="0">
              <a:solidFill>
                <a:srgbClr val="404040"/>
              </a:solidFill>
              <a:latin typeface="Sahel"/>
            </a:endParaRPr>
          </a:p>
          <a:p>
            <a:r>
              <a:rPr lang="fa-IR" sz="2400" b="0" i="0" dirty="0">
                <a:solidFill>
                  <a:srgbClr val="404040"/>
                </a:solidFill>
                <a:effectLst/>
                <a:latin typeface="Sahel"/>
              </a:rPr>
              <a:t>با توجه به  تداخل برخی داروهای ضدمیکروبی با سایر داروها یا مواد غذایی افراد برای اطلاع از این موضوع می‌توانند از پزشک یا داروساز سوال کنند مثلا از مصرف همزمان آنتی‌بیوتیک‌های دسته تتراسیکلین‌ها با محصولات لبنی ( شیر، ماست، پنیر، بستنی )، مکمل‌های ویتامین و املاح حاوی آهن و آنتی‌اسیدها باید اجتناب کرد و این مواد را می توان  یک ساعت قبل یا دو ساعت بعد از خوردن دارو مصرف کرد</a:t>
            </a:r>
            <a:endParaRPr lang="fa-IR" sz="2400" dirty="0"/>
          </a:p>
        </p:txBody>
      </p:sp>
    </p:spTree>
    <p:extLst>
      <p:ext uri="{BB962C8B-B14F-4D97-AF65-F5344CB8AC3E}">
        <p14:creationId xmlns:p14="http://schemas.microsoft.com/office/powerpoint/2010/main" val="1199354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39194-D8E0-8C5C-B17C-F4121FF3A753}"/>
              </a:ext>
            </a:extLst>
          </p:cNvPr>
          <p:cNvSpPr>
            <a:spLocks noGrp="1"/>
          </p:cNvSpPr>
          <p:nvPr>
            <p:ph type="title"/>
          </p:nvPr>
        </p:nvSpPr>
        <p:spPr/>
        <p:txBody>
          <a:bodyPr/>
          <a:lstStyle/>
          <a:p>
            <a:pPr algn="just"/>
            <a:r>
              <a:rPr kumimoji="0" lang="fa-IR" sz="3600" b="1" i="0" u="none" strike="noStrike" kern="1200" cap="none" spc="-50" normalizeH="0" baseline="0" noProof="0" dirty="0">
                <a:ln>
                  <a:noFill/>
                </a:ln>
                <a:solidFill>
                  <a:srgbClr val="E48312"/>
                </a:solidFill>
                <a:effectLst/>
                <a:uLnTx/>
                <a:uFillTx/>
                <a:latin typeface="Sahel"/>
                <a:ea typeface="+mj-ea"/>
                <a:cs typeface="Times New Roman" panose="02020603050405020304" pitchFamily="18" charset="0"/>
              </a:rPr>
              <a:t>اقدامات موثر برای پیشگیری و کاهش بروز مقاومت میکروبی</a:t>
            </a:r>
            <a:br>
              <a:rPr kumimoji="0" lang="fa-IR" sz="3600" b="1" i="0" u="none" strike="noStrike" kern="1200" cap="none" spc="-50" normalizeH="0" baseline="0" noProof="0" dirty="0">
                <a:ln>
                  <a:noFill/>
                </a:ln>
                <a:solidFill>
                  <a:srgbClr val="E48312"/>
                </a:solidFill>
                <a:effectLst/>
                <a:uLnTx/>
                <a:uFillTx/>
                <a:latin typeface="Sahel"/>
                <a:ea typeface="+mj-ea"/>
                <a:cs typeface="Times New Roman" panose="02020603050405020304" pitchFamily="18" charset="0"/>
              </a:rPr>
            </a:br>
            <a:br>
              <a:rPr kumimoji="0" lang="fa-IR" sz="3600" b="1" i="0" u="none" strike="noStrike" kern="1200" cap="none" spc="-50" normalizeH="0" baseline="0" noProof="0" dirty="0">
                <a:ln>
                  <a:noFill/>
                </a:ln>
                <a:solidFill>
                  <a:srgbClr val="E48312"/>
                </a:solidFill>
                <a:effectLst/>
                <a:uLnTx/>
                <a:uFillTx/>
                <a:latin typeface="Sahel"/>
                <a:ea typeface="+mj-ea"/>
                <a:cs typeface="Times New Roman" panose="02020603050405020304" pitchFamily="18" charset="0"/>
              </a:rPr>
            </a:br>
            <a:r>
              <a:rPr kumimoji="0" lang="fa-IR" sz="2500" b="1" i="0" u="none" strike="noStrike" kern="1200" cap="none" spc="-50" normalizeH="0" baseline="0" noProof="0" dirty="0">
                <a:ln>
                  <a:noFill/>
                </a:ln>
                <a:solidFill>
                  <a:srgbClr val="E48312"/>
                </a:solidFill>
                <a:effectLst/>
                <a:uLnTx/>
                <a:uFillTx/>
                <a:latin typeface="Sahel"/>
                <a:ea typeface="+mj-ea"/>
                <a:cs typeface="Times New Roman" panose="02020603050405020304" pitchFamily="18" charset="0"/>
              </a:rPr>
              <a:t>تاکید بر اهمیت  نحوه صحیح مصرف دارو</a:t>
            </a:r>
            <a:endParaRPr lang="fa-IR" dirty="0"/>
          </a:p>
        </p:txBody>
      </p:sp>
      <p:sp>
        <p:nvSpPr>
          <p:cNvPr id="3" name="Content Placeholder 2">
            <a:extLst>
              <a:ext uri="{FF2B5EF4-FFF2-40B4-BE49-F238E27FC236}">
                <a16:creationId xmlns:a16="http://schemas.microsoft.com/office/drawing/2014/main" id="{20838B4F-5D2F-B29F-7623-D20B718F89C1}"/>
              </a:ext>
            </a:extLst>
          </p:cNvPr>
          <p:cNvSpPr>
            <a:spLocks noGrp="1"/>
          </p:cNvSpPr>
          <p:nvPr>
            <p:ph idx="1"/>
          </p:nvPr>
        </p:nvSpPr>
        <p:spPr/>
        <p:txBody>
          <a:bodyPr>
            <a:normAutofit/>
          </a:bodyPr>
          <a:lstStyle/>
          <a:p>
            <a:r>
              <a:rPr lang="fa-IR" sz="2800" b="0" i="0" dirty="0">
                <a:solidFill>
                  <a:srgbClr val="404040"/>
                </a:solidFill>
                <a:effectLst/>
                <a:latin typeface="Sahel"/>
              </a:rPr>
              <a:t>برای جلوگیری از عوارض گوارشی، قرص‌ها و کپسول‌های آنتی‌میکروبیال را باید با یک لیوان آب میل کرد و هنگام مصرف شربت‌های آنتی‌میکروبیال نیز حتما از پیمانه مدرج استفاده کرد</a:t>
            </a:r>
          </a:p>
          <a:p>
            <a:endParaRPr lang="fa-IR" sz="2400" dirty="0">
              <a:solidFill>
                <a:srgbClr val="404040"/>
              </a:solidFill>
              <a:latin typeface="Sahel"/>
            </a:endParaRPr>
          </a:p>
          <a:p>
            <a:endParaRPr lang="fa-IR" sz="2400" dirty="0"/>
          </a:p>
        </p:txBody>
      </p:sp>
    </p:spTree>
    <p:extLst>
      <p:ext uri="{BB962C8B-B14F-4D97-AF65-F5344CB8AC3E}">
        <p14:creationId xmlns:p14="http://schemas.microsoft.com/office/powerpoint/2010/main" val="42022711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BB038-1D23-131D-6550-6F9611C509B3}"/>
              </a:ext>
            </a:extLst>
          </p:cNvPr>
          <p:cNvSpPr>
            <a:spLocks noGrp="1"/>
          </p:cNvSpPr>
          <p:nvPr>
            <p:ph type="title"/>
          </p:nvPr>
        </p:nvSpPr>
        <p:spPr>
          <a:xfrm>
            <a:off x="1036320" y="1079816"/>
            <a:ext cx="10058400" cy="1450757"/>
          </a:xfrm>
        </p:spPr>
        <p:txBody>
          <a:bodyPr>
            <a:normAutofit fontScale="90000"/>
          </a:bodyPr>
          <a:lstStyle/>
          <a:p>
            <a:r>
              <a:rPr lang="fa-IR" sz="4800" b="1" i="0" dirty="0">
                <a:solidFill>
                  <a:schemeClr val="accent1"/>
                </a:solidFill>
                <a:effectLst/>
                <a:latin typeface="Sahel"/>
              </a:rPr>
              <a:t> پیشگیری از ابتلا به عفونت  بهترین راهکار برای کاهش بروز مقاومتهای میکروبی میباشد. زیرا در این صورت دیگر نیازی به مصرف داروهای آنتی میکروبیال نیست</a:t>
            </a:r>
            <a:endParaRPr lang="fa-IR" dirty="0"/>
          </a:p>
        </p:txBody>
      </p:sp>
      <p:sp>
        <p:nvSpPr>
          <p:cNvPr id="3" name="Content Placeholder 2">
            <a:extLst>
              <a:ext uri="{FF2B5EF4-FFF2-40B4-BE49-F238E27FC236}">
                <a16:creationId xmlns:a16="http://schemas.microsoft.com/office/drawing/2014/main" id="{953425AD-52EA-4593-0EA6-27207F6A52C7}"/>
              </a:ext>
            </a:extLst>
          </p:cNvPr>
          <p:cNvSpPr>
            <a:spLocks noGrp="1"/>
          </p:cNvSpPr>
          <p:nvPr>
            <p:ph idx="1"/>
          </p:nvPr>
        </p:nvSpPr>
        <p:spPr>
          <a:xfrm>
            <a:off x="1097280" y="1388125"/>
            <a:ext cx="10058400" cy="4480969"/>
          </a:xfrm>
        </p:spPr>
        <p:txBody>
          <a:bodyPr>
            <a:normAutofit/>
          </a:bodyPr>
          <a:lstStyle/>
          <a:p>
            <a:pPr algn="ctr"/>
            <a:endParaRPr lang="fa-IR" sz="4000" b="1" dirty="0">
              <a:solidFill>
                <a:schemeClr val="accent1"/>
              </a:solidFill>
              <a:latin typeface="Sahel"/>
            </a:endParaRPr>
          </a:p>
          <a:p>
            <a:pPr algn="ctr"/>
            <a:endParaRPr lang="fa-IR" sz="3600" b="0" i="0" dirty="0">
              <a:solidFill>
                <a:srgbClr val="404040"/>
              </a:solidFill>
              <a:effectLst/>
              <a:latin typeface="Sahel"/>
            </a:endParaRPr>
          </a:p>
          <a:p>
            <a:pPr algn="ctr"/>
            <a:endParaRPr lang="fa-IR" sz="3600" dirty="0">
              <a:solidFill>
                <a:srgbClr val="404040"/>
              </a:solidFill>
              <a:latin typeface="Sahel"/>
            </a:endParaRPr>
          </a:p>
          <a:p>
            <a:pPr algn="ctr"/>
            <a:r>
              <a:rPr lang="fa-IR" sz="3600" b="0" i="0" dirty="0">
                <a:solidFill>
                  <a:srgbClr val="404040"/>
                </a:solidFill>
                <a:effectLst/>
                <a:latin typeface="Sahel"/>
              </a:rPr>
              <a:t>رعایت پروتکل‌های بهداشتی، بهداشت شخصی، الگوی صحیح تغذیه، سبک زندگی سالم و دریافت به موقع واکسن‌های توصیه شده در پیشگیری از بروز عفونت موثر هستند</a:t>
            </a:r>
            <a:endParaRPr lang="fa-IR" sz="4000" b="1" dirty="0">
              <a:solidFill>
                <a:schemeClr val="accent1"/>
              </a:solidFill>
            </a:endParaRPr>
          </a:p>
        </p:txBody>
      </p:sp>
    </p:spTree>
    <p:extLst>
      <p:ext uri="{BB962C8B-B14F-4D97-AF65-F5344CB8AC3E}">
        <p14:creationId xmlns:p14="http://schemas.microsoft.com/office/powerpoint/2010/main" val="3962860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6C86F-23F2-9710-085E-773A4E161A9C}"/>
              </a:ext>
            </a:extLst>
          </p:cNvPr>
          <p:cNvSpPr>
            <a:spLocks noGrp="1"/>
          </p:cNvSpPr>
          <p:nvPr>
            <p:ph type="title"/>
          </p:nvPr>
        </p:nvSpPr>
        <p:spPr/>
        <p:txBody>
          <a:bodyPr>
            <a:normAutofit/>
          </a:bodyPr>
          <a:lstStyle/>
          <a:p>
            <a:pPr algn="r"/>
            <a:r>
              <a:rPr lang="fa-IR" sz="4000" b="1" i="0" dirty="0">
                <a:solidFill>
                  <a:schemeClr val="accent1"/>
                </a:solidFill>
                <a:effectLst/>
                <a:latin typeface="Sahel"/>
              </a:rPr>
              <a:t>درصورت فراموش کردن دوزهای دارویی آنتی میکروبیالها چه باید کرد؟</a:t>
            </a:r>
            <a:endParaRPr lang="fa-IR" sz="4000" dirty="0">
              <a:solidFill>
                <a:schemeClr val="accent1"/>
              </a:solidFill>
            </a:endParaRPr>
          </a:p>
        </p:txBody>
      </p:sp>
      <p:sp>
        <p:nvSpPr>
          <p:cNvPr id="3" name="Content Placeholder 2">
            <a:extLst>
              <a:ext uri="{FF2B5EF4-FFF2-40B4-BE49-F238E27FC236}">
                <a16:creationId xmlns:a16="http://schemas.microsoft.com/office/drawing/2014/main" id="{99C3969C-CD2A-0A6E-1D93-53E9B1A39EA0}"/>
              </a:ext>
            </a:extLst>
          </p:cNvPr>
          <p:cNvSpPr>
            <a:spLocks noGrp="1"/>
          </p:cNvSpPr>
          <p:nvPr>
            <p:ph idx="1"/>
          </p:nvPr>
        </p:nvSpPr>
        <p:spPr/>
        <p:txBody>
          <a:bodyPr>
            <a:normAutofit/>
          </a:bodyPr>
          <a:lstStyle/>
          <a:p>
            <a:r>
              <a:rPr lang="fa-IR" sz="2400" b="0" i="0" dirty="0">
                <a:solidFill>
                  <a:srgbClr val="404040"/>
                </a:solidFill>
                <a:effectLst/>
                <a:latin typeface="Sahel"/>
              </a:rPr>
              <a:t>درصورت عدم مصرف سر وقت دوزهای تجویز شده دارو، احتمال شکست دارو درمانی و بروز مقاومت افزایش می‌یابد. بنابراین بهتر است افراد از روش‌هایی مثل  تنظیم زنگ ساعت برای یادآوری زمان مصرف دارو استفاده کنند.</a:t>
            </a:r>
          </a:p>
          <a:p>
            <a:endParaRPr lang="fa-IR" sz="2400" dirty="0">
              <a:solidFill>
                <a:srgbClr val="404040"/>
              </a:solidFill>
              <a:latin typeface="Sahel"/>
            </a:endParaRPr>
          </a:p>
          <a:p>
            <a:pPr algn="just" rtl="1"/>
            <a:r>
              <a:rPr lang="fa-IR" sz="2400" b="0" i="0" dirty="0">
                <a:solidFill>
                  <a:srgbClr val="404040"/>
                </a:solidFill>
                <a:effectLst/>
                <a:latin typeface="Sahel"/>
              </a:rPr>
              <a:t>در صورتی که یک نوبت از دارو فراموش شد اگر نزدیک ساعت مصرف دوز بعدی نبود بلافاصله دارو استفاده شود و دوز بعدی نیز در همان ساعت مقرر مصرف شود</a:t>
            </a:r>
          </a:p>
          <a:p>
            <a:pPr algn="just" rtl="1"/>
            <a:r>
              <a:rPr lang="fa-IR" sz="2400" b="0" i="0" dirty="0">
                <a:solidFill>
                  <a:srgbClr val="404040"/>
                </a:solidFill>
                <a:effectLst/>
                <a:latin typeface="Sahel"/>
              </a:rPr>
              <a:t> </a:t>
            </a:r>
          </a:p>
          <a:p>
            <a:pPr algn="just" rtl="1"/>
            <a:r>
              <a:rPr lang="fa-IR" sz="2400" b="0" i="0" dirty="0">
                <a:solidFill>
                  <a:srgbClr val="404040"/>
                </a:solidFill>
                <a:effectLst/>
                <a:latin typeface="Sahel"/>
              </a:rPr>
              <a:t>اما اگر نزدیک به زمان مصرف دوز بعدی بود صرفا دوز بعدی دارو سرساعت مقرر خود استفاده شود و از دو برابر کردن دوز مصرفی باید اجتناب شود</a:t>
            </a:r>
          </a:p>
          <a:p>
            <a:endParaRPr lang="fa-IR" sz="2400" dirty="0"/>
          </a:p>
        </p:txBody>
      </p:sp>
    </p:spTree>
    <p:extLst>
      <p:ext uri="{BB962C8B-B14F-4D97-AF65-F5344CB8AC3E}">
        <p14:creationId xmlns:p14="http://schemas.microsoft.com/office/powerpoint/2010/main" val="17504500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D3E4F-972F-0404-8DDD-C36CEAB4BF1C}"/>
              </a:ext>
            </a:extLst>
          </p:cNvPr>
          <p:cNvSpPr>
            <a:spLocks noGrp="1"/>
          </p:cNvSpPr>
          <p:nvPr>
            <p:ph type="title"/>
          </p:nvPr>
        </p:nvSpPr>
        <p:spPr>
          <a:xfrm>
            <a:off x="842790" y="2159306"/>
            <a:ext cx="10506419" cy="1583123"/>
          </a:xfrm>
        </p:spPr>
        <p:txBody>
          <a:bodyPr>
            <a:normAutofit fontScale="90000"/>
          </a:bodyPr>
          <a:lstStyle/>
          <a:p>
            <a:pPr algn="r"/>
            <a:r>
              <a:rPr lang="fa-IR" sz="4400" b="0" i="0" dirty="0">
                <a:solidFill>
                  <a:schemeClr val="accent1"/>
                </a:solidFill>
                <a:effectLst/>
                <a:latin typeface="Sahel"/>
              </a:rPr>
              <a:t>مصرف آنتی‌میکروبیال‌ها علاوه بر خود فرد، سلامت همگان را</a:t>
            </a:r>
            <a:br>
              <a:rPr lang="fa-IR" sz="4400" b="0" i="0" dirty="0">
                <a:solidFill>
                  <a:schemeClr val="accent1"/>
                </a:solidFill>
                <a:effectLst/>
                <a:latin typeface="Sahel"/>
              </a:rPr>
            </a:br>
            <a:r>
              <a:rPr lang="fa-IR" sz="4400" b="0" i="0" dirty="0">
                <a:solidFill>
                  <a:schemeClr val="accent1"/>
                </a:solidFill>
                <a:effectLst/>
                <a:latin typeface="Sahel"/>
              </a:rPr>
              <a:t> نیز تحت تاثیر قرار می‌دهد</a:t>
            </a:r>
            <a:br>
              <a:rPr lang="fa-IR" sz="4000" b="0" i="0" dirty="0">
                <a:solidFill>
                  <a:schemeClr val="accent1"/>
                </a:solidFill>
                <a:effectLst/>
                <a:latin typeface="Sahel"/>
              </a:rPr>
            </a:br>
            <a:br>
              <a:rPr lang="fa-IR" sz="4000" b="0" i="0" dirty="0">
                <a:solidFill>
                  <a:schemeClr val="accent1"/>
                </a:solidFill>
                <a:effectLst/>
                <a:latin typeface="Sahel"/>
              </a:rPr>
            </a:br>
            <a:br>
              <a:rPr lang="fa-IR" sz="4000" b="0" i="0" dirty="0">
                <a:solidFill>
                  <a:schemeClr val="accent1"/>
                </a:solidFill>
                <a:effectLst/>
                <a:latin typeface="Sahel"/>
              </a:rPr>
            </a:br>
            <a:r>
              <a:rPr lang="fa-IR" sz="4000" b="0" i="0" dirty="0">
                <a:solidFill>
                  <a:srgbClr val="002060"/>
                </a:solidFill>
                <a:effectLst/>
                <a:latin typeface="Sahel"/>
              </a:rPr>
              <a:t>سرما خوردی؟!</a:t>
            </a:r>
            <a:br>
              <a:rPr lang="fa-IR" sz="4000" b="0" i="0" dirty="0">
                <a:solidFill>
                  <a:srgbClr val="002060"/>
                </a:solidFill>
                <a:effectLst/>
                <a:latin typeface="Sahel"/>
              </a:rPr>
            </a:br>
            <a:br>
              <a:rPr lang="fa-IR" sz="4000" b="0" i="0" dirty="0">
                <a:solidFill>
                  <a:srgbClr val="002060"/>
                </a:solidFill>
                <a:effectLst/>
                <a:latin typeface="Sahel"/>
              </a:rPr>
            </a:br>
            <a:r>
              <a:rPr lang="fa-IR" sz="4000" b="0" i="0" dirty="0">
                <a:solidFill>
                  <a:srgbClr val="002060"/>
                </a:solidFill>
                <a:effectLst/>
                <a:latin typeface="Sahel"/>
              </a:rPr>
              <a:t>درمان حمایتی بگیر!</a:t>
            </a:r>
            <a:endParaRPr lang="fa-IR" sz="4000" dirty="0">
              <a:solidFill>
                <a:srgbClr val="002060"/>
              </a:solidFill>
            </a:endParaRPr>
          </a:p>
        </p:txBody>
      </p:sp>
      <p:pic>
        <p:nvPicPr>
          <p:cNvPr id="1030" name="Picture 6" descr="عکس پروفایل سرماخوردگی">
            <a:extLst>
              <a:ext uri="{FF2B5EF4-FFF2-40B4-BE49-F238E27FC236}">
                <a16:creationId xmlns:a16="http://schemas.microsoft.com/office/drawing/2014/main" id="{54648A9C-9EBC-5811-1482-F2B49B77AD0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97280" y="1890331"/>
            <a:ext cx="4334036" cy="4022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5422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9EC18-CAE7-C9B0-4E1E-2AC104CF485F}"/>
              </a:ext>
            </a:extLst>
          </p:cNvPr>
          <p:cNvSpPr>
            <a:spLocks noGrp="1"/>
          </p:cNvSpPr>
          <p:nvPr>
            <p:ph type="title"/>
          </p:nvPr>
        </p:nvSpPr>
        <p:spPr/>
        <p:txBody>
          <a:bodyPr/>
          <a:lstStyle/>
          <a:p>
            <a:pPr algn="ctr"/>
            <a:r>
              <a:rPr lang="fa-IR" sz="4800" b="1" dirty="0">
                <a:solidFill>
                  <a:schemeClr val="accent1"/>
                </a:solidFill>
              </a:rPr>
              <a:t>هفته جهانی آگاه سازی داروهای آنتی میکروبیال</a:t>
            </a:r>
            <a:br>
              <a:rPr lang="fa-IR" sz="4800" b="1" dirty="0">
                <a:solidFill>
                  <a:schemeClr val="accent1"/>
                </a:solidFill>
              </a:rPr>
            </a:br>
            <a:endParaRPr lang="fa-IR" dirty="0"/>
          </a:p>
        </p:txBody>
      </p:sp>
      <p:sp>
        <p:nvSpPr>
          <p:cNvPr id="3" name="Content Placeholder 2">
            <a:extLst>
              <a:ext uri="{FF2B5EF4-FFF2-40B4-BE49-F238E27FC236}">
                <a16:creationId xmlns:a16="http://schemas.microsoft.com/office/drawing/2014/main" id="{17B222DC-DA70-8B48-DFC1-BAE4A4EDE382}"/>
              </a:ext>
            </a:extLst>
          </p:cNvPr>
          <p:cNvSpPr>
            <a:spLocks noGrp="1"/>
          </p:cNvSpPr>
          <p:nvPr>
            <p:ph idx="1"/>
          </p:nvPr>
        </p:nvSpPr>
        <p:spPr/>
        <p:txBody>
          <a:bodyPr>
            <a:normAutofit/>
          </a:bodyPr>
          <a:lstStyle/>
          <a:p>
            <a:pPr algn="ctr"/>
            <a:endParaRPr lang="fa-IR" sz="4000" b="1" dirty="0">
              <a:solidFill>
                <a:schemeClr val="accent1"/>
              </a:solidFill>
            </a:endParaRPr>
          </a:p>
        </p:txBody>
      </p:sp>
      <p:pic>
        <p:nvPicPr>
          <p:cNvPr id="5" name="Picture 4">
            <a:extLst>
              <a:ext uri="{FF2B5EF4-FFF2-40B4-BE49-F238E27FC236}">
                <a16:creationId xmlns:a16="http://schemas.microsoft.com/office/drawing/2014/main" id="{F24C11FA-8AB9-BC88-7110-357C2EB01222}"/>
              </a:ext>
            </a:extLst>
          </p:cNvPr>
          <p:cNvPicPr>
            <a:picLocks noChangeAspect="1"/>
          </p:cNvPicPr>
          <p:nvPr/>
        </p:nvPicPr>
        <p:blipFill>
          <a:blip r:embed="rId2"/>
          <a:stretch>
            <a:fillRect/>
          </a:stretch>
        </p:blipFill>
        <p:spPr>
          <a:xfrm>
            <a:off x="3869055" y="2666789"/>
            <a:ext cx="4514850" cy="2381250"/>
          </a:xfrm>
          <a:prstGeom prst="rect">
            <a:avLst/>
          </a:prstGeom>
        </p:spPr>
      </p:pic>
      <p:pic>
        <p:nvPicPr>
          <p:cNvPr id="7" name="Picture 6">
            <a:extLst>
              <a:ext uri="{FF2B5EF4-FFF2-40B4-BE49-F238E27FC236}">
                <a16:creationId xmlns:a16="http://schemas.microsoft.com/office/drawing/2014/main" id="{CE56572C-50B6-2816-5F65-41A674C1FB70}"/>
              </a:ext>
            </a:extLst>
          </p:cNvPr>
          <p:cNvPicPr>
            <a:picLocks noChangeAspect="1"/>
          </p:cNvPicPr>
          <p:nvPr/>
        </p:nvPicPr>
        <p:blipFill>
          <a:blip r:embed="rId2"/>
          <a:stretch>
            <a:fillRect/>
          </a:stretch>
        </p:blipFill>
        <p:spPr>
          <a:xfrm>
            <a:off x="1066800" y="1737360"/>
            <a:ext cx="10058400" cy="4586322"/>
          </a:xfrm>
          <a:prstGeom prst="rect">
            <a:avLst/>
          </a:prstGeom>
        </p:spPr>
      </p:pic>
    </p:spTree>
    <p:extLst>
      <p:ext uri="{BB962C8B-B14F-4D97-AF65-F5344CB8AC3E}">
        <p14:creationId xmlns:p14="http://schemas.microsoft.com/office/powerpoint/2010/main" val="19100522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D4CDE-DE4F-9F50-678B-3B0F7EF4DB7A}"/>
              </a:ext>
            </a:extLst>
          </p:cNvPr>
          <p:cNvSpPr>
            <a:spLocks noGrp="1"/>
          </p:cNvSpPr>
          <p:nvPr>
            <p:ph type="title"/>
          </p:nvPr>
        </p:nvSpPr>
        <p:spPr>
          <a:xfrm>
            <a:off x="1978629" y="2509338"/>
            <a:ext cx="10058400" cy="1450757"/>
          </a:xfrm>
        </p:spPr>
        <p:txBody>
          <a:bodyPr>
            <a:normAutofit/>
          </a:bodyPr>
          <a:lstStyle/>
          <a:p>
            <a:pPr algn="r"/>
            <a:endParaRPr lang="fa-IR" sz="4000" dirty="0"/>
          </a:p>
        </p:txBody>
      </p:sp>
      <p:pic>
        <p:nvPicPr>
          <p:cNvPr id="1026" name="Picture 2">
            <a:extLst>
              <a:ext uri="{FF2B5EF4-FFF2-40B4-BE49-F238E27FC236}">
                <a16:creationId xmlns:a16="http://schemas.microsoft.com/office/drawing/2014/main" id="{2F75632E-5C90-96F8-BC76-3FBFDEE58AE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3236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9914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8F679-0EAD-9EC2-FF06-1C89EFC341BC}"/>
              </a:ext>
            </a:extLst>
          </p:cNvPr>
          <p:cNvSpPr>
            <a:spLocks noGrp="1"/>
          </p:cNvSpPr>
          <p:nvPr>
            <p:ph type="title"/>
          </p:nvPr>
        </p:nvSpPr>
        <p:spPr>
          <a:xfrm>
            <a:off x="1066800" y="319654"/>
            <a:ext cx="10058400" cy="1450757"/>
          </a:xfrm>
        </p:spPr>
        <p:txBody>
          <a:bodyPr>
            <a:normAutofit fontScale="90000"/>
          </a:bodyPr>
          <a:lstStyle/>
          <a:p>
            <a:pPr algn="ctr"/>
            <a:r>
              <a:rPr lang="fa-IR" sz="4400" b="1" dirty="0">
                <a:solidFill>
                  <a:schemeClr val="accent1"/>
                </a:solidFill>
              </a:rPr>
              <a:t>مقاومت میکروبی تا سال 2050 بیش از سرطان قربانی می‌گیرد</a:t>
            </a:r>
            <a:br>
              <a:rPr lang="fa-IR" sz="4800" b="1" dirty="0">
                <a:solidFill>
                  <a:schemeClr val="accent1"/>
                </a:solidFill>
              </a:rPr>
            </a:br>
            <a:endParaRPr lang="fa-IR" dirty="0"/>
          </a:p>
        </p:txBody>
      </p:sp>
      <p:pic>
        <p:nvPicPr>
          <p:cNvPr id="6" name="Content Placeholder 5">
            <a:extLst>
              <a:ext uri="{FF2B5EF4-FFF2-40B4-BE49-F238E27FC236}">
                <a16:creationId xmlns:a16="http://schemas.microsoft.com/office/drawing/2014/main" id="{1363FB59-A6D4-FFE0-167A-AB9F0A3814BA}"/>
              </a:ext>
            </a:extLst>
          </p:cNvPr>
          <p:cNvPicPr>
            <a:picLocks noGrp="1" noChangeAspect="1"/>
          </p:cNvPicPr>
          <p:nvPr>
            <p:ph idx="1"/>
          </p:nvPr>
        </p:nvPicPr>
        <p:blipFill>
          <a:blip r:embed="rId2"/>
          <a:stretch>
            <a:fillRect/>
          </a:stretch>
        </p:blipFill>
        <p:spPr bwMode="auto">
          <a:xfrm>
            <a:off x="2322638" y="1147448"/>
            <a:ext cx="7607683" cy="51872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9282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DD272-0E42-DB19-7B49-18C8E8E4D565}"/>
              </a:ext>
            </a:extLst>
          </p:cNvPr>
          <p:cNvSpPr>
            <a:spLocks noGrp="1"/>
          </p:cNvSpPr>
          <p:nvPr>
            <p:ph type="title"/>
          </p:nvPr>
        </p:nvSpPr>
        <p:spPr>
          <a:xfrm>
            <a:off x="2023431" y="2252949"/>
            <a:ext cx="10058400" cy="1359395"/>
          </a:xfrm>
        </p:spPr>
        <p:txBody>
          <a:bodyPr>
            <a:normAutofit fontScale="90000"/>
          </a:bodyPr>
          <a:lstStyle/>
          <a:p>
            <a:pPr algn="r"/>
            <a:r>
              <a:rPr lang="fa-IR" sz="4400" b="1" dirty="0">
                <a:solidFill>
                  <a:schemeClr val="accent1"/>
                </a:solidFill>
                <a:effectLst/>
                <a:latin typeface="vazir"/>
              </a:rPr>
              <a:t>شعار امسال این هفته </a:t>
            </a:r>
            <a:br>
              <a:rPr lang="fa-IR" sz="4400" b="1" dirty="0">
                <a:solidFill>
                  <a:schemeClr val="accent1"/>
                </a:solidFill>
                <a:effectLst/>
                <a:latin typeface="vazir"/>
              </a:rPr>
            </a:br>
            <a:r>
              <a:rPr lang="fa-IR" sz="4400" b="1" dirty="0">
                <a:solidFill>
                  <a:schemeClr val="accent1"/>
                </a:solidFill>
                <a:effectLst/>
                <a:latin typeface="vazir"/>
              </a:rPr>
              <a:t>"همه با هم برای پیشگیری از مقاومت</a:t>
            </a:r>
            <a:br>
              <a:rPr lang="fa-IR" sz="4400" b="1" dirty="0">
                <a:solidFill>
                  <a:schemeClr val="accent1"/>
                </a:solidFill>
                <a:effectLst/>
                <a:latin typeface="vazir"/>
              </a:rPr>
            </a:br>
            <a:r>
              <a:rPr lang="fa-IR" sz="4400" b="1" dirty="0">
                <a:solidFill>
                  <a:schemeClr val="accent1"/>
                </a:solidFill>
                <a:effectLst/>
                <a:latin typeface="vazir"/>
              </a:rPr>
              <a:t> به داروهای ضدمیکروبی"</a:t>
            </a:r>
            <a:endParaRPr lang="fa-IR" dirty="0"/>
          </a:p>
        </p:txBody>
      </p:sp>
      <p:pic>
        <p:nvPicPr>
          <p:cNvPr id="4098" name="Picture 2">
            <a:extLst>
              <a:ext uri="{FF2B5EF4-FFF2-40B4-BE49-F238E27FC236}">
                <a16:creationId xmlns:a16="http://schemas.microsoft.com/office/drawing/2014/main" id="{3DD61F01-0745-D3CD-F047-EF5771456190}"/>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11451" b="8689"/>
          <a:stretch/>
        </p:blipFill>
        <p:spPr bwMode="auto">
          <a:xfrm>
            <a:off x="0" y="0"/>
            <a:ext cx="5825683" cy="63346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9739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63E6C-E2C3-5FAA-B3E1-C6AA0EF39BA1}"/>
              </a:ext>
            </a:extLst>
          </p:cNvPr>
          <p:cNvSpPr>
            <a:spLocks noGrp="1"/>
          </p:cNvSpPr>
          <p:nvPr>
            <p:ph type="title"/>
          </p:nvPr>
        </p:nvSpPr>
        <p:spPr/>
        <p:txBody>
          <a:bodyPr>
            <a:normAutofit/>
          </a:bodyPr>
          <a:lstStyle/>
          <a:p>
            <a:pPr algn="ctr"/>
            <a:r>
              <a:rPr lang="fa-IR" sz="4000" b="1" dirty="0">
                <a:solidFill>
                  <a:schemeClr val="accent1"/>
                </a:solidFill>
                <a:effectLst/>
                <a:latin typeface="vazir"/>
              </a:rPr>
              <a:t>تاثیر داروهای ضدمیکروبی بر رشد میکروارگانیسم‌ها :</a:t>
            </a:r>
            <a:br>
              <a:rPr lang="fa-IR" sz="4800" dirty="0">
                <a:effectLst/>
                <a:latin typeface="vazir"/>
              </a:rPr>
            </a:br>
            <a:endParaRPr lang="fa-IR" dirty="0"/>
          </a:p>
        </p:txBody>
      </p:sp>
      <p:sp>
        <p:nvSpPr>
          <p:cNvPr id="3" name="Content Placeholder 2">
            <a:extLst>
              <a:ext uri="{FF2B5EF4-FFF2-40B4-BE49-F238E27FC236}">
                <a16:creationId xmlns:a16="http://schemas.microsoft.com/office/drawing/2014/main" id="{859007F0-DDDF-9078-E108-99CB8D2B4D05}"/>
              </a:ext>
            </a:extLst>
          </p:cNvPr>
          <p:cNvSpPr>
            <a:spLocks noGrp="1"/>
          </p:cNvSpPr>
          <p:nvPr>
            <p:ph idx="1"/>
          </p:nvPr>
        </p:nvSpPr>
        <p:spPr>
          <a:xfrm>
            <a:off x="1589367" y="1836512"/>
            <a:ext cx="10602633" cy="4023360"/>
          </a:xfrm>
        </p:spPr>
        <p:txBody>
          <a:bodyPr/>
          <a:lstStyle/>
          <a:p>
            <a:pPr algn="just"/>
            <a:r>
              <a:rPr lang="fa-IR" sz="2400" dirty="0">
                <a:effectLst/>
                <a:latin typeface="vazir"/>
              </a:rPr>
              <a:t>این داروها شامل آنتی‌بیوتیک‌ها یا</a:t>
            </a:r>
          </a:p>
          <a:p>
            <a:pPr algn="just"/>
            <a:r>
              <a:rPr lang="fa-IR" sz="2400" dirty="0">
                <a:effectLst/>
                <a:latin typeface="vazir"/>
              </a:rPr>
              <a:t> داروهای ضدباکتری، ضدویروس،</a:t>
            </a:r>
          </a:p>
          <a:p>
            <a:pPr algn="just"/>
            <a:r>
              <a:rPr lang="fa-IR" sz="2400" dirty="0">
                <a:effectLst/>
                <a:latin typeface="vazir"/>
              </a:rPr>
              <a:t> ضدقارچ و ضدانگل هستند که برای</a:t>
            </a:r>
          </a:p>
          <a:p>
            <a:pPr algn="just"/>
            <a:r>
              <a:rPr lang="fa-IR" sz="2400" dirty="0">
                <a:effectLst/>
                <a:latin typeface="vazir"/>
              </a:rPr>
              <a:t> درمان عفونت‌ها استفاده می‌شود اما</a:t>
            </a:r>
          </a:p>
          <a:p>
            <a:pPr algn="just"/>
            <a:r>
              <a:rPr lang="fa-IR" sz="2400" dirty="0">
                <a:effectLst/>
                <a:latin typeface="vazir"/>
              </a:rPr>
              <a:t> مردم بیشتر با واژه </a:t>
            </a:r>
            <a:r>
              <a:rPr lang="fa-IR" sz="2400" b="1" dirty="0">
                <a:effectLst/>
                <a:latin typeface="vazir"/>
              </a:rPr>
              <a:t>آنتی‌بیوتیک</a:t>
            </a:r>
            <a:r>
              <a:rPr lang="fa-IR" sz="2400" dirty="0">
                <a:effectLst/>
                <a:latin typeface="vazir"/>
              </a:rPr>
              <a:t> آشنایی</a:t>
            </a:r>
          </a:p>
          <a:p>
            <a:pPr algn="just"/>
            <a:r>
              <a:rPr lang="fa-IR" sz="2400" dirty="0">
                <a:effectLst/>
                <a:latin typeface="vazir"/>
              </a:rPr>
              <a:t> دارند که زیرمجموعه داروهای</a:t>
            </a:r>
          </a:p>
          <a:p>
            <a:pPr algn="just"/>
            <a:r>
              <a:rPr lang="fa-IR" sz="2400" dirty="0">
                <a:effectLst/>
                <a:latin typeface="vazir"/>
              </a:rPr>
              <a:t> ضدمیکروبی است</a:t>
            </a:r>
            <a:endParaRPr lang="fa-IR" sz="2400" dirty="0"/>
          </a:p>
          <a:p>
            <a:endParaRPr lang="fa-IR" dirty="0"/>
          </a:p>
        </p:txBody>
      </p:sp>
      <p:pic>
        <p:nvPicPr>
          <p:cNvPr id="5122" name="Picture 2" descr="«آنتی بیوتیک» را چه زمانی استفاده کنیم؟">
            <a:extLst>
              <a:ext uri="{FF2B5EF4-FFF2-40B4-BE49-F238E27FC236}">
                <a16:creationId xmlns:a16="http://schemas.microsoft.com/office/drawing/2014/main" id="{75579055-2593-C1C4-ACE4-2C49FF1431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37360"/>
            <a:ext cx="7993075" cy="46001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1562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E7F43-379C-04B7-1B89-33514C4B4EC7}"/>
              </a:ext>
            </a:extLst>
          </p:cNvPr>
          <p:cNvSpPr>
            <a:spLocks noGrp="1"/>
          </p:cNvSpPr>
          <p:nvPr>
            <p:ph type="title"/>
          </p:nvPr>
        </p:nvSpPr>
        <p:spPr/>
        <p:txBody>
          <a:bodyPr>
            <a:normAutofit fontScale="90000"/>
          </a:bodyPr>
          <a:lstStyle/>
          <a:p>
            <a:pPr algn="ctr"/>
            <a:r>
              <a:rPr lang="fa-IR" sz="4400" b="1" dirty="0">
                <a:solidFill>
                  <a:schemeClr val="accent1"/>
                </a:solidFill>
                <a:effectLst/>
                <a:latin typeface="vazir"/>
              </a:rPr>
              <a:t>مقاومت میکروبی یکی از تهدیدهای مهم برای سلامت عمومی</a:t>
            </a:r>
            <a:br>
              <a:rPr lang="fa-IR" sz="4800" dirty="0"/>
            </a:br>
            <a:endParaRPr lang="fa-IR" dirty="0"/>
          </a:p>
        </p:txBody>
      </p:sp>
      <p:sp>
        <p:nvSpPr>
          <p:cNvPr id="3" name="Content Placeholder 2">
            <a:extLst>
              <a:ext uri="{FF2B5EF4-FFF2-40B4-BE49-F238E27FC236}">
                <a16:creationId xmlns:a16="http://schemas.microsoft.com/office/drawing/2014/main" id="{B30372E1-21C6-A133-19AA-72F90EB28785}"/>
              </a:ext>
            </a:extLst>
          </p:cNvPr>
          <p:cNvSpPr>
            <a:spLocks noGrp="1"/>
          </p:cNvSpPr>
          <p:nvPr>
            <p:ph idx="1"/>
          </p:nvPr>
        </p:nvSpPr>
        <p:spPr/>
        <p:txBody>
          <a:bodyPr/>
          <a:lstStyle/>
          <a:p>
            <a:r>
              <a:rPr lang="fa-IR" sz="2800" dirty="0">
                <a:effectLst/>
                <a:latin typeface="vazir"/>
              </a:rPr>
              <a:t>وقتی میکروب‌ها تغییر یافته و داروها بر آنها بی‌اثر شود، مقاومت میکروبی رخ داده و درمان عفونت‌ها را بسیار مشکل و یا غیرممکن می‌کند</a:t>
            </a:r>
            <a:endParaRPr lang="fa-IR" sz="2800" dirty="0"/>
          </a:p>
          <a:p>
            <a:endParaRPr lang="fa-IR" dirty="0"/>
          </a:p>
        </p:txBody>
      </p:sp>
    </p:spTree>
    <p:extLst>
      <p:ext uri="{BB962C8B-B14F-4D97-AF65-F5344CB8AC3E}">
        <p14:creationId xmlns:p14="http://schemas.microsoft.com/office/powerpoint/2010/main" val="674283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FA226-1A39-3C55-CC44-D21CB30A206E}"/>
              </a:ext>
            </a:extLst>
          </p:cNvPr>
          <p:cNvSpPr>
            <a:spLocks noGrp="1"/>
          </p:cNvSpPr>
          <p:nvPr>
            <p:ph type="title"/>
          </p:nvPr>
        </p:nvSpPr>
        <p:spPr>
          <a:xfrm>
            <a:off x="1135104" y="394977"/>
            <a:ext cx="9921791" cy="1450757"/>
          </a:xfrm>
        </p:spPr>
        <p:txBody>
          <a:bodyPr>
            <a:normAutofit/>
          </a:bodyPr>
          <a:lstStyle/>
          <a:p>
            <a:pPr algn="ctr"/>
            <a:r>
              <a:rPr lang="fa-IR" sz="4000" dirty="0">
                <a:solidFill>
                  <a:schemeClr val="accent1"/>
                </a:solidFill>
                <a:effectLst/>
                <a:latin typeface="vazir"/>
              </a:rPr>
              <a:t>مقاومت میکروبی یکی از تهدیدهای مهم برای سلامت عمومی</a:t>
            </a:r>
            <a:br>
              <a:rPr lang="fa-IR" sz="4000" dirty="0">
                <a:solidFill>
                  <a:schemeClr val="accent1"/>
                </a:solidFill>
                <a:effectLst/>
                <a:latin typeface="vazir"/>
              </a:rPr>
            </a:br>
            <a:endParaRPr lang="fa-IR" sz="4000" dirty="0"/>
          </a:p>
        </p:txBody>
      </p:sp>
      <p:sp>
        <p:nvSpPr>
          <p:cNvPr id="3" name="Content Placeholder 2">
            <a:extLst>
              <a:ext uri="{FF2B5EF4-FFF2-40B4-BE49-F238E27FC236}">
                <a16:creationId xmlns:a16="http://schemas.microsoft.com/office/drawing/2014/main" id="{67ADB037-E7E6-8873-0E64-8D7296C2395D}"/>
              </a:ext>
            </a:extLst>
          </p:cNvPr>
          <p:cNvSpPr>
            <a:spLocks noGrp="1"/>
          </p:cNvSpPr>
          <p:nvPr>
            <p:ph idx="1"/>
          </p:nvPr>
        </p:nvSpPr>
        <p:spPr/>
        <p:txBody>
          <a:bodyPr/>
          <a:lstStyle/>
          <a:p>
            <a:pPr rtl="1"/>
            <a:r>
              <a:rPr lang="fa-IR" sz="2800" dirty="0">
                <a:effectLst/>
                <a:latin typeface="vazir"/>
              </a:rPr>
              <a:t>مقاومت میکروبی یکی از مهمترین تهدیدها برای سلامت عمومی میباشد : محققان برآورد کردند که سالانه بیش از 8/2 میلیون عفونت مقاوم به آنتی‌بیوتیک در ایالات متحده آمریکا اتفاق می‌افتد و منجر به مرگ بیش از 35 هزار نفر می‌شود</a:t>
            </a:r>
          </a:p>
          <a:p>
            <a:pPr rtl="1"/>
            <a:endParaRPr lang="fa-IR" sz="2800" dirty="0">
              <a:latin typeface="vazir"/>
            </a:endParaRPr>
          </a:p>
          <a:p>
            <a:pPr rtl="1"/>
            <a:r>
              <a:rPr lang="fa-IR" sz="2800" dirty="0">
                <a:effectLst/>
                <a:latin typeface="vazir"/>
              </a:rPr>
              <a:t>در سال 2019، مقاومت به ضدمیکروب‌ها عامل مرگ یک میلیون و 270 هزار نفر بوده است : پیش بینی می‌شود تا سال 2050 مقاومت میکروبی از سرطان قربانیان بیشتری داشته باشد</a:t>
            </a:r>
            <a:endParaRPr lang="fa-IR" sz="2800" dirty="0"/>
          </a:p>
          <a:p>
            <a:endParaRPr lang="fa-IR" dirty="0"/>
          </a:p>
        </p:txBody>
      </p:sp>
    </p:spTree>
    <p:extLst>
      <p:ext uri="{BB962C8B-B14F-4D97-AF65-F5344CB8AC3E}">
        <p14:creationId xmlns:p14="http://schemas.microsoft.com/office/powerpoint/2010/main" val="3922911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5462B-7DBD-3702-D574-25A29E86B965}"/>
              </a:ext>
            </a:extLst>
          </p:cNvPr>
          <p:cNvSpPr>
            <a:spLocks noGrp="1"/>
          </p:cNvSpPr>
          <p:nvPr>
            <p:ph type="title"/>
          </p:nvPr>
        </p:nvSpPr>
        <p:spPr/>
        <p:txBody>
          <a:bodyPr>
            <a:normAutofit/>
          </a:bodyPr>
          <a:lstStyle/>
          <a:p>
            <a:pPr algn="ctr"/>
            <a:r>
              <a:rPr lang="fa-IR" sz="4000" dirty="0">
                <a:solidFill>
                  <a:schemeClr val="accent1"/>
                </a:solidFill>
                <a:effectLst/>
                <a:latin typeface="vazir"/>
              </a:rPr>
              <a:t>مقاومت میکروبی یکی از تهدیدهای مهم برای سلامت عمومی</a:t>
            </a:r>
            <a:br>
              <a:rPr lang="fa-IR" sz="4000" dirty="0">
                <a:solidFill>
                  <a:schemeClr val="accent1"/>
                </a:solidFill>
                <a:effectLst/>
                <a:latin typeface="vazir"/>
              </a:rPr>
            </a:br>
            <a:endParaRPr lang="fa-IR" sz="4000" dirty="0"/>
          </a:p>
        </p:txBody>
      </p:sp>
      <p:sp>
        <p:nvSpPr>
          <p:cNvPr id="3" name="Content Placeholder 2">
            <a:extLst>
              <a:ext uri="{FF2B5EF4-FFF2-40B4-BE49-F238E27FC236}">
                <a16:creationId xmlns:a16="http://schemas.microsoft.com/office/drawing/2014/main" id="{4FAC9259-639C-4882-7445-B814C8B02914}"/>
              </a:ext>
            </a:extLst>
          </p:cNvPr>
          <p:cNvSpPr>
            <a:spLocks noGrp="1"/>
          </p:cNvSpPr>
          <p:nvPr>
            <p:ph idx="1"/>
          </p:nvPr>
        </p:nvSpPr>
        <p:spPr/>
        <p:txBody>
          <a:bodyPr/>
          <a:lstStyle/>
          <a:p>
            <a:pPr rtl="1"/>
            <a:r>
              <a:rPr lang="fa-IR" sz="2800" dirty="0">
                <a:effectLst/>
                <a:latin typeface="vazir"/>
              </a:rPr>
              <a:t> </a:t>
            </a:r>
            <a:r>
              <a:rPr lang="fa-IR" sz="2800" dirty="0">
                <a:solidFill>
                  <a:schemeClr val="accent1"/>
                </a:solidFill>
                <a:effectLst/>
                <a:latin typeface="vazir"/>
              </a:rPr>
              <a:t>با توجه به امکان انتقال ژن مقاومت به داروهای ضدمیکروبی از باکتری مقاوم به باکتری حساس :</a:t>
            </a:r>
            <a:r>
              <a:rPr lang="fa-IR" sz="2800" dirty="0">
                <a:effectLst/>
                <a:latin typeface="vazir"/>
              </a:rPr>
              <a:t> مقاومت میکروب‌ها به ضدمیکروبی‌ها یک مشکل جدی برای سلامت جهانی است.</a:t>
            </a:r>
          </a:p>
          <a:p>
            <a:pPr rtl="1"/>
            <a:endParaRPr lang="fa-IR" sz="2800" dirty="0"/>
          </a:p>
          <a:p>
            <a:pPr rtl="1"/>
            <a:r>
              <a:rPr lang="fa-IR" sz="2800" dirty="0">
                <a:effectLst/>
                <a:latin typeface="vazir"/>
              </a:rPr>
              <a:t>عدم درمان بیمار به دلیل مقاومت میکروبی، انتقال میکروب‌های مقاوم به سایر افراد و شیوع مقاومت میکروبی موضوع مهمی بوده که در هنگام مصرف آنتی‌بیوتیک‌ها باید مورد توجه قرار گیرد</a:t>
            </a:r>
            <a:endParaRPr lang="fa-IR" sz="2800" dirty="0"/>
          </a:p>
          <a:p>
            <a:endParaRPr lang="fa-IR" dirty="0"/>
          </a:p>
        </p:txBody>
      </p:sp>
    </p:spTree>
    <p:extLst>
      <p:ext uri="{BB962C8B-B14F-4D97-AF65-F5344CB8AC3E}">
        <p14:creationId xmlns:p14="http://schemas.microsoft.com/office/powerpoint/2010/main" val="1304703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F9495-66EC-80C3-F74F-465C4DC21AB7}"/>
              </a:ext>
            </a:extLst>
          </p:cNvPr>
          <p:cNvSpPr>
            <a:spLocks noGrp="1"/>
          </p:cNvSpPr>
          <p:nvPr>
            <p:ph type="title"/>
          </p:nvPr>
        </p:nvSpPr>
        <p:spPr/>
        <p:txBody>
          <a:bodyPr>
            <a:normAutofit/>
          </a:bodyPr>
          <a:lstStyle/>
          <a:p>
            <a:pPr algn="ctr"/>
            <a:r>
              <a:rPr lang="fa-IR" sz="4000" dirty="0">
                <a:solidFill>
                  <a:schemeClr val="accent1"/>
                </a:solidFill>
                <a:effectLst/>
                <a:latin typeface="vazir"/>
              </a:rPr>
              <a:t>مقاومت میکروبی یکی از تهدیدهای مهم برای سلامت عمومی</a:t>
            </a:r>
            <a:br>
              <a:rPr lang="fa-IR" sz="4000" dirty="0">
                <a:solidFill>
                  <a:schemeClr val="accent1"/>
                </a:solidFill>
                <a:effectLst/>
                <a:latin typeface="vazir"/>
              </a:rPr>
            </a:br>
            <a:endParaRPr lang="fa-IR" sz="4000" dirty="0"/>
          </a:p>
        </p:txBody>
      </p:sp>
      <p:sp>
        <p:nvSpPr>
          <p:cNvPr id="3" name="Content Placeholder 2">
            <a:extLst>
              <a:ext uri="{FF2B5EF4-FFF2-40B4-BE49-F238E27FC236}">
                <a16:creationId xmlns:a16="http://schemas.microsoft.com/office/drawing/2014/main" id="{F94D5D42-7E03-8996-73C0-5CF19C526FAD}"/>
              </a:ext>
            </a:extLst>
          </p:cNvPr>
          <p:cNvSpPr>
            <a:spLocks noGrp="1"/>
          </p:cNvSpPr>
          <p:nvPr>
            <p:ph idx="1"/>
          </p:nvPr>
        </p:nvSpPr>
        <p:spPr/>
        <p:txBody>
          <a:bodyPr/>
          <a:lstStyle/>
          <a:p>
            <a:r>
              <a:rPr lang="fa-IR" sz="2400" dirty="0">
                <a:effectLst/>
                <a:latin typeface="vazir"/>
              </a:rPr>
              <a:t>مقاومت میکروبی مشکلات زیادی برای فرد و جامعه ایجاد می‌کند که </a:t>
            </a:r>
            <a:r>
              <a:rPr lang="fa-IR" sz="2800" dirty="0">
                <a:solidFill>
                  <a:schemeClr val="accent2">
                    <a:lumMod val="60000"/>
                    <a:lumOff val="40000"/>
                  </a:schemeClr>
                </a:solidFill>
                <a:effectLst/>
                <a:latin typeface="vazir"/>
              </a:rPr>
              <a:t>افزایش طول مدت بیماری</a:t>
            </a:r>
            <a:r>
              <a:rPr lang="fa-IR" sz="2800" dirty="0">
                <a:effectLst/>
                <a:latin typeface="vazir"/>
              </a:rPr>
              <a:t>، </a:t>
            </a:r>
            <a:r>
              <a:rPr lang="fa-IR" sz="2800" dirty="0">
                <a:solidFill>
                  <a:srgbClr val="00B0F0"/>
                </a:solidFill>
                <a:effectLst/>
                <a:latin typeface="vazir"/>
              </a:rPr>
              <a:t>افزایش هزینه درمان</a:t>
            </a:r>
            <a:r>
              <a:rPr lang="fa-IR" sz="2800" dirty="0">
                <a:effectLst/>
                <a:latin typeface="vazir"/>
              </a:rPr>
              <a:t>، </a:t>
            </a:r>
            <a:r>
              <a:rPr lang="fa-IR" sz="2800" dirty="0">
                <a:solidFill>
                  <a:srgbClr val="00B050"/>
                </a:solidFill>
                <a:effectLst/>
                <a:latin typeface="vazir"/>
              </a:rPr>
              <a:t>شیوع بیماری‌های میکروبی پیچیده‌تر</a:t>
            </a:r>
            <a:r>
              <a:rPr lang="fa-IR" sz="2800" dirty="0">
                <a:effectLst/>
                <a:latin typeface="vazir"/>
              </a:rPr>
              <a:t>، </a:t>
            </a:r>
            <a:r>
              <a:rPr lang="fa-IR" sz="2800" dirty="0">
                <a:solidFill>
                  <a:srgbClr val="C00000"/>
                </a:solidFill>
                <a:effectLst/>
                <a:latin typeface="vazir"/>
              </a:rPr>
              <a:t>سختی درمان</a:t>
            </a:r>
            <a:r>
              <a:rPr lang="fa-IR" sz="2800" dirty="0">
                <a:effectLst/>
                <a:latin typeface="vazir"/>
              </a:rPr>
              <a:t>، </a:t>
            </a:r>
            <a:r>
              <a:rPr lang="fa-IR" sz="2800" dirty="0">
                <a:solidFill>
                  <a:schemeClr val="accent3">
                    <a:lumMod val="60000"/>
                    <a:lumOff val="40000"/>
                  </a:schemeClr>
                </a:solidFill>
                <a:effectLst/>
                <a:latin typeface="vazir"/>
              </a:rPr>
              <a:t>افزایش مراجعات به پزشک</a:t>
            </a:r>
            <a:r>
              <a:rPr lang="fa-IR" sz="2800" dirty="0">
                <a:effectLst/>
                <a:latin typeface="vazir"/>
              </a:rPr>
              <a:t>، </a:t>
            </a:r>
            <a:r>
              <a:rPr lang="fa-IR" sz="2800" dirty="0">
                <a:solidFill>
                  <a:schemeClr val="accent6"/>
                </a:solidFill>
                <a:effectLst/>
                <a:latin typeface="vazir"/>
              </a:rPr>
              <a:t>اختلال در کنترل عفونت بیمارستانی</a:t>
            </a:r>
            <a:r>
              <a:rPr lang="fa-IR" sz="2800" dirty="0">
                <a:effectLst/>
                <a:latin typeface="vazir"/>
              </a:rPr>
              <a:t>، </a:t>
            </a:r>
            <a:r>
              <a:rPr lang="fa-IR" sz="2800" dirty="0">
                <a:solidFill>
                  <a:srgbClr val="23D3E5"/>
                </a:solidFill>
                <a:effectLst/>
                <a:latin typeface="vazir"/>
              </a:rPr>
              <a:t>افزایش ریسک سایر اقدامات درمانی (جراحی‌های بزرگ، شیمی درمانی، عمل پیوند عضو، تعویض مفصل و...) </a:t>
            </a:r>
            <a:r>
              <a:rPr lang="fa-IR" sz="2800" dirty="0">
                <a:solidFill>
                  <a:srgbClr val="FF0000"/>
                </a:solidFill>
                <a:effectLst/>
                <a:latin typeface="vazir"/>
              </a:rPr>
              <a:t>و افزایش مرگ ومیر ناشی از عفونت‌ها </a:t>
            </a:r>
            <a:r>
              <a:rPr lang="fa-IR" sz="2400" dirty="0">
                <a:effectLst/>
                <a:latin typeface="vazir"/>
              </a:rPr>
              <a:t>از مهمترین این مشکلات است</a:t>
            </a:r>
            <a:endParaRPr lang="fa-IR" sz="2400" dirty="0"/>
          </a:p>
          <a:p>
            <a:endParaRPr lang="fa-IR" sz="2400" dirty="0"/>
          </a:p>
          <a:p>
            <a:endParaRPr lang="fa-IR" dirty="0"/>
          </a:p>
        </p:txBody>
      </p:sp>
    </p:spTree>
    <p:extLst>
      <p:ext uri="{BB962C8B-B14F-4D97-AF65-F5344CB8AC3E}">
        <p14:creationId xmlns:p14="http://schemas.microsoft.com/office/powerpoint/2010/main" val="3715347355"/>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TM02900769[[fn=Retrospect]]</Template>
  <TotalTime>165</TotalTime>
  <Words>979</Words>
  <Application>Microsoft Office PowerPoint</Application>
  <PresentationFormat>Widescreen</PresentationFormat>
  <Paragraphs>64</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Calibri</vt:lpstr>
      <vt:lpstr>Calibri Light</vt:lpstr>
      <vt:lpstr>Sahel</vt:lpstr>
      <vt:lpstr>vazir</vt:lpstr>
      <vt:lpstr>Retrospect</vt:lpstr>
      <vt:lpstr>بسم الله الرحمن الرحیم</vt:lpstr>
      <vt:lpstr>هفته جهانی آگاه سازی داروهای آنتی میکروبیال </vt:lpstr>
      <vt:lpstr>مقاومت میکروبی تا سال 2050 بیش از سرطان قربانی می‌گیرد </vt:lpstr>
      <vt:lpstr>شعار امسال این هفته  "همه با هم برای پیشگیری از مقاومت  به داروهای ضدمیکروبی"</vt:lpstr>
      <vt:lpstr>تاثیر داروهای ضدمیکروبی بر رشد میکروارگانیسم‌ها : </vt:lpstr>
      <vt:lpstr>مقاومت میکروبی یکی از تهدیدهای مهم برای سلامت عمومی </vt:lpstr>
      <vt:lpstr>مقاومت میکروبی یکی از تهدیدهای مهم برای سلامت عمومی </vt:lpstr>
      <vt:lpstr>مقاومت میکروبی یکی از تهدیدهای مهم برای سلامت عمومی </vt:lpstr>
      <vt:lpstr>مقاومت میکروبی یکی از تهدیدهای مهم برای سلامت عمومی </vt:lpstr>
      <vt:lpstr>عوامل بروز مقاومت میکروبی </vt:lpstr>
      <vt:lpstr>عوامل بروز مقاومت میکروبی </vt:lpstr>
      <vt:lpstr>پیامد افزایش مصرف داروهای آنتی میکروبیال </vt:lpstr>
      <vt:lpstr>پیامد افزایش مصرف داروهای آنتی میکروبیال </vt:lpstr>
      <vt:lpstr> اقدامات موثر برای پیشگیری و کاهش بروز مقاومت میکروبی </vt:lpstr>
      <vt:lpstr> اقدامات موثر برای پیشگیری و کاهش بروز مقاومت میکروبی  تاکید بر اهمیت  نحوه صحیح مصرف دارو</vt:lpstr>
      <vt:lpstr>اقدامات موثر برای پیشگیری و کاهش بروز مقاومت میکروبی  تاکید بر اهمیت  نحوه صحیح مصرف دارو</vt:lpstr>
      <vt:lpstr> پیشگیری از ابتلا به عفونت  بهترین راهکار برای کاهش بروز مقاومتهای میکروبی میباشد. زیرا در این صورت دیگر نیازی به مصرف داروهای آنتی میکروبیال نیست</vt:lpstr>
      <vt:lpstr>درصورت فراموش کردن دوزهای دارویی آنتی میکروبیالها چه باید کرد؟</vt:lpstr>
      <vt:lpstr>مصرف آنتی‌میکروبیال‌ها علاوه بر خود فرد، سلامت همگان را  نیز تحت تاثیر قرار می‌دهد   سرما خوردی؟!  درمان حمایتی بگیر!</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دکتر مرضیه شاکری</dc:creator>
  <cp:lastModifiedBy>دکتر مرضیه شاکری</cp:lastModifiedBy>
  <cp:revision>23</cp:revision>
  <dcterms:created xsi:type="dcterms:W3CDTF">2023-12-03T06:08:23Z</dcterms:created>
  <dcterms:modified xsi:type="dcterms:W3CDTF">2023-12-04T06:46:35Z</dcterms:modified>
</cp:coreProperties>
</file>